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5" r:id="rId2"/>
    <p:sldId id="264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6" r:id="rId16"/>
    <p:sldId id="277" r:id="rId17"/>
    <p:sldId id="278" r:id="rId18"/>
    <p:sldId id="279" r:id="rId19"/>
    <p:sldId id="280" r:id="rId20"/>
    <p:sldId id="281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AEA2D4-23F5-424A-A8F0-8F646E8E041D}" type="datetimeFigureOut">
              <a:rPr lang="en-US" smtClean="0"/>
              <a:t>7/5/2025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4F074-9974-47F3-9EB6-C4374B39EC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14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34F074-9974-47F3-9EB6-C4374B39EC6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426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34F074-9974-47F3-9EB6-C4374B39EC6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197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CE27B6-7472-4951-A578-2D05FA48B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4" y="0"/>
            <a:ext cx="9130785" cy="686793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It clarifies and confirms the information.</a:t>
            </a:r>
          </a:p>
          <a:p>
            <a:pPr lvl="0"/>
            <a:r>
              <a:rPr lang="en-US" dirty="0"/>
              <a:t>It reassures the mother that she is being heard.</a:t>
            </a:r>
          </a:p>
          <a:p>
            <a:pPr lvl="0"/>
            <a:r>
              <a:rPr lang="en-US" dirty="0"/>
              <a:t>It encourages the mother to open up more about her situation.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Why Reflection Matters: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90600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Mother says: “My baby wants to feed very often and it makes me feel so tired.”</a:t>
            </a:r>
          </a:p>
          <a:p>
            <a:pPr lvl="0">
              <a:buNone/>
            </a:pPr>
            <a:endParaRPr lang="en-US" dirty="0"/>
          </a:p>
          <a:p>
            <a:pPr lvl="0"/>
            <a:r>
              <a:rPr lang="en-US" dirty="0"/>
              <a:t>You respond: “You must be feeling very tired from constant feeding, I understand how that can be overwhelming.”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600" b="1" dirty="0">
                <a:solidFill>
                  <a:schemeClr val="bg1"/>
                </a:solidFill>
              </a:rPr>
              <a:t>Skill 5: Empathize 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65632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It builds trust and rapport with the mother.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It makes the mother feel supported and understood.</a:t>
            </a:r>
          </a:p>
          <a:p>
            <a:pPr lvl="0"/>
            <a:endParaRPr lang="en-US" dirty="0"/>
          </a:p>
          <a:p>
            <a:r>
              <a:rPr lang="en-US" dirty="0"/>
              <a:t>It opens the door for her to discuss her emotions and challenges without feeling judged.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Why Empathy is Crucial: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8768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/>
              <a:t>Examples of Judging Words to Avoid:</a:t>
            </a:r>
            <a:endParaRPr lang="en-US" dirty="0"/>
          </a:p>
          <a:p>
            <a:pPr lvl="1"/>
            <a:r>
              <a:rPr lang="en-US" dirty="0"/>
              <a:t>"You should be doing this right."</a:t>
            </a:r>
          </a:p>
          <a:p>
            <a:pPr lvl="1"/>
            <a:r>
              <a:rPr lang="en-US" dirty="0"/>
              <a:t>"That’s wrong; you should feed your baby like this."</a:t>
            </a:r>
          </a:p>
          <a:p>
            <a:pPr lvl="1"/>
            <a:r>
              <a:rPr lang="en-US" dirty="0"/>
              <a:t>"You’re not doing it well.“</a:t>
            </a:r>
          </a:p>
          <a:p>
            <a:pPr lvl="1"/>
            <a:endParaRPr lang="en-US" dirty="0"/>
          </a:p>
          <a:p>
            <a:pPr>
              <a:buNone/>
            </a:pPr>
            <a:r>
              <a:rPr lang="en-US" b="1" dirty="0"/>
              <a:t>Instead, use neutral phrases:</a:t>
            </a:r>
          </a:p>
          <a:p>
            <a:pPr lvl="1"/>
            <a:r>
              <a:rPr lang="en-US" dirty="0"/>
              <a:t>"What are your thoughts on feeding your baby?"</a:t>
            </a:r>
          </a:p>
          <a:p>
            <a:pPr lvl="1"/>
            <a:r>
              <a:rPr lang="en-US" dirty="0"/>
              <a:t>"What challenges have you experienced with feeding?"</a:t>
            </a:r>
          </a:p>
          <a:p>
            <a:pPr lvl="1"/>
            <a:r>
              <a:rPr lang="en-US" dirty="0"/>
              <a:t>"How can I help you with this?"</a:t>
            </a:r>
          </a:p>
          <a:p>
            <a:pPr lvl="0"/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Skill 6: Avoid Using Words that Sound Judging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It prevents the mother from feeling criticized or inadequate.</a:t>
            </a:r>
          </a:p>
          <a:p>
            <a:pPr lvl="0"/>
            <a:r>
              <a:rPr lang="en-US" dirty="0"/>
              <a:t>It promotes a more open and honest discussion.</a:t>
            </a:r>
          </a:p>
          <a:p>
            <a:pPr lvl="0"/>
            <a:r>
              <a:rPr lang="en-US" dirty="0"/>
              <a:t>It supports a collaborative approach to problem-solving.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Why Avoiding Judging Words Matters: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9E67A-42EB-40A6-BBF3-D64BD71A8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EFA8005-98F8-445D-B7D3-C8BE50AA83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708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8331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985E14D-64D4-4A1C-885F-9220BB0F49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4362" y="1676400"/>
            <a:ext cx="7075275" cy="304799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2F0FF5D5-9BF9-4737-B900-A19E4E6AC35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altLang="en-US" sz="3600" b="1" dirty="0">
                <a:solidFill>
                  <a:schemeClr val="bg1"/>
                </a:solidFill>
              </a:rPr>
              <a:t>Which response is most helpful?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0747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63A3F79-0393-4235-8B1E-1C1A6F5019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76" y="990600"/>
            <a:ext cx="9017622" cy="5165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195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3DA1DC8-AE70-46D2-A38E-0DB159ECBD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3458" y="1676400"/>
            <a:ext cx="8047142" cy="4308066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3D352A6-96B5-46C9-895F-3D3EFF20F2D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altLang="en-US" sz="3600" b="1" dirty="0">
                <a:solidFill>
                  <a:schemeClr val="bg1"/>
                </a:solidFill>
              </a:rPr>
              <a:t>Which response is most helpful?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0029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C6CC669-1B5E-4FCE-A7A6-B1698F6A9E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572" y="1828800"/>
            <a:ext cx="8043228" cy="3541217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8ED81E53-7FD4-430A-A9EE-D1A31186398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altLang="en-US" sz="3600" b="1" dirty="0">
                <a:solidFill>
                  <a:schemeClr val="bg1"/>
                </a:solidFill>
              </a:rPr>
              <a:t>Which response is most helpful?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206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Module Four</a:t>
            </a:r>
          </a:p>
          <a:p>
            <a:pPr algn="ctr"/>
            <a:r>
              <a:rPr lang="en-US" sz="4400" b="1" dirty="0">
                <a:solidFill>
                  <a:schemeClr val="bg1"/>
                </a:solidFill>
              </a:rPr>
              <a:t>Listening and Learning Skills</a:t>
            </a:r>
            <a:r>
              <a:rPr lang="en-US" sz="440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371600"/>
            <a:ext cx="7391400" cy="4724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A0608D-CD92-42E5-8C64-0A52F66C9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524000"/>
            <a:ext cx="8382000" cy="4602163"/>
          </a:xfrm>
        </p:spPr>
        <p:txBody>
          <a:bodyPr/>
          <a:lstStyle/>
          <a:p>
            <a:pPr lvl="0">
              <a:buFont typeface="Courier New" panose="02070309020205020404" pitchFamily="49" charset="0"/>
              <a:buChar char="o"/>
            </a:pPr>
            <a:r>
              <a:rPr lang="en-GB" dirty="0"/>
              <a:t>Accept what a mother/parent/caregiver thinks and feels </a:t>
            </a:r>
            <a:endParaRPr lang="en-US" dirty="0"/>
          </a:p>
          <a:p>
            <a:pPr lvl="0">
              <a:buFont typeface="Courier New" panose="02070309020205020404" pitchFamily="49" charset="0"/>
              <a:buChar char="o"/>
            </a:pPr>
            <a:r>
              <a:rPr lang="en-GB" dirty="0"/>
              <a:t>Recognize practices and praise a mother/parent/caregiver </a:t>
            </a:r>
            <a:endParaRPr lang="en-US" dirty="0"/>
          </a:p>
          <a:p>
            <a:pPr lvl="0">
              <a:buFont typeface="Courier New" panose="02070309020205020404" pitchFamily="49" charset="0"/>
              <a:buChar char="o"/>
            </a:pPr>
            <a:r>
              <a:rPr lang="en-GB" dirty="0"/>
              <a:t>Give practical help</a:t>
            </a:r>
            <a:endParaRPr lang="en-US" dirty="0"/>
          </a:p>
          <a:p>
            <a:pPr lvl="0">
              <a:buFont typeface="Courier New" panose="02070309020205020404" pitchFamily="49" charset="0"/>
              <a:buChar char="o"/>
            </a:pPr>
            <a:r>
              <a:rPr lang="en-GB" dirty="0"/>
              <a:t>Provide relevant information </a:t>
            </a:r>
            <a:endParaRPr lang="en-US" dirty="0"/>
          </a:p>
          <a:p>
            <a:pPr lvl="0">
              <a:buFont typeface="Courier New" panose="02070309020205020404" pitchFamily="49" charset="0"/>
              <a:buChar char="o"/>
            </a:pPr>
            <a:r>
              <a:rPr lang="en-GB" dirty="0"/>
              <a:t>Use simple language</a:t>
            </a:r>
            <a:endParaRPr lang="en-US" dirty="0"/>
          </a:p>
          <a:p>
            <a:pPr lvl="0">
              <a:buFont typeface="Courier New" panose="02070309020205020404" pitchFamily="49" charset="0"/>
              <a:buChar char="o"/>
            </a:pPr>
            <a:r>
              <a:rPr lang="en-GB" dirty="0"/>
              <a:t>Offer suggestions, not commands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AB477D3-384D-420B-B489-8AB5A41297C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-27432" y="12192"/>
            <a:ext cx="9144000" cy="11430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Counselling skills: </a:t>
            </a:r>
            <a:br>
              <a:rPr lang="en-US" sz="3600" b="1" dirty="0">
                <a:solidFill>
                  <a:schemeClr val="bg1"/>
                </a:solidFill>
              </a:rPr>
            </a:br>
            <a:r>
              <a:rPr lang="en-US" sz="3600" b="1" dirty="0">
                <a:solidFill>
                  <a:schemeClr val="bg1"/>
                </a:solidFill>
              </a:rPr>
              <a:t>Building confidence and giving support</a:t>
            </a:r>
          </a:p>
        </p:txBody>
      </p:sp>
    </p:spTree>
    <p:extLst>
      <p:ext uri="{BB962C8B-B14F-4D97-AF65-F5344CB8AC3E}">
        <p14:creationId xmlns:p14="http://schemas.microsoft.com/office/powerpoint/2010/main" val="2312558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38200"/>
            <a:ext cx="8229600" cy="4525963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en-US" dirty="0"/>
          </a:p>
          <a:p>
            <a:pPr lvl="0">
              <a:buNone/>
            </a:pPr>
            <a:endParaRPr lang="en-US" dirty="0"/>
          </a:p>
          <a:p>
            <a:pPr lvl="0">
              <a:buNone/>
            </a:pPr>
            <a:r>
              <a:rPr lang="en-US" dirty="0"/>
              <a:t>	Refer to “Participant’s Manual” Annexure 4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Activity: Group Work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/>
              <a:t>By the end of this session, participants will be able to:</a:t>
            </a:r>
            <a:br>
              <a:rPr lang="en-US" dirty="0"/>
            </a:br>
            <a:r>
              <a:rPr lang="en-US" dirty="0"/>
              <a:t>	</a:t>
            </a:r>
            <a:br>
              <a:rPr lang="en-US" dirty="0"/>
            </a:br>
            <a:r>
              <a:rPr lang="en-US" dirty="0"/>
              <a:t>1. 	List the six listening and learning skills for effective 	counseling.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2. 	Provide examples of each listening and learning 	skill.</a:t>
            </a:r>
            <a:br>
              <a:rPr lang="en-US" dirty="0"/>
            </a:br>
            <a:r>
              <a:rPr lang="en-US" dirty="0"/>
              <a:t>	</a:t>
            </a:r>
            <a:br>
              <a:rPr lang="en-US" dirty="0"/>
            </a:br>
            <a:r>
              <a:rPr lang="en-US" dirty="0"/>
              <a:t>3. 	Demonstrate the appropriate use of these skills in  	counseling mothers on infant and young child 	feeding.</a:t>
            </a:r>
            <a:br>
              <a:rPr lang="en-US" dirty="0"/>
            </a:b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Objectives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/>
              <a:t> Essential to create a comfortable, non judgmental space </a:t>
            </a:r>
          </a:p>
          <a:p>
            <a:pPr>
              <a:buFont typeface="Wingdings" pitchFamily="2" charset="2"/>
              <a:buChar char="ü"/>
            </a:pPr>
            <a:endParaRPr lang="en-US" dirty="0"/>
          </a:p>
          <a:p>
            <a:pPr>
              <a:buFont typeface="Wingdings" pitchFamily="2" charset="2"/>
              <a:buChar char="ü"/>
            </a:pPr>
            <a:r>
              <a:rPr lang="en-US" dirty="0"/>
              <a:t>Workers can build trust and help mothers</a:t>
            </a:r>
          </a:p>
          <a:p>
            <a:pPr>
              <a:buFont typeface="Wingdings" pitchFamily="2" charset="2"/>
              <a:buChar char="ü"/>
            </a:pPr>
            <a:endParaRPr lang="en-US" dirty="0"/>
          </a:p>
          <a:p>
            <a:pPr>
              <a:buFont typeface="Wingdings" pitchFamily="2" charset="2"/>
              <a:buChar char="ü"/>
            </a:pPr>
            <a:r>
              <a:rPr lang="en-US" dirty="0"/>
              <a:t>Important when discussing sensitive topics </a:t>
            </a:r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The Role of Listening and Learning in Counseling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>
            <a:normAutofit fontScale="92500" lnSpcReduction="20000"/>
          </a:bodyPr>
          <a:lstStyle/>
          <a:p>
            <a:pPr lvl="0">
              <a:buFont typeface="Wingdings" pitchFamily="2" charset="2"/>
              <a:buChar char="Ø"/>
            </a:pPr>
            <a:r>
              <a:rPr lang="en-US" b="1" dirty="0"/>
              <a:t>Maintain eye contact</a:t>
            </a:r>
            <a:r>
              <a:rPr lang="en-US" dirty="0"/>
              <a:t> to show attentiveness.</a:t>
            </a:r>
          </a:p>
          <a:p>
            <a:pPr lvl="0">
              <a:buFont typeface="Wingdings" pitchFamily="2" charset="2"/>
              <a:buChar char="Ø"/>
            </a:pPr>
            <a:endParaRPr lang="en-US" dirty="0"/>
          </a:p>
          <a:p>
            <a:pPr lvl="0">
              <a:buFont typeface="Wingdings" pitchFamily="2" charset="2"/>
              <a:buChar char="Ø"/>
            </a:pPr>
            <a:r>
              <a:rPr lang="en-US" b="1" dirty="0"/>
              <a:t>Keep your posture open and relaxed</a:t>
            </a:r>
            <a:r>
              <a:rPr lang="en-US" dirty="0"/>
              <a:t>, which signals approachability and understanding.</a:t>
            </a:r>
          </a:p>
          <a:p>
            <a:pPr lvl="0">
              <a:buFont typeface="Wingdings" pitchFamily="2" charset="2"/>
              <a:buChar char="Ø"/>
            </a:pPr>
            <a:endParaRPr lang="en-US" dirty="0"/>
          </a:p>
          <a:p>
            <a:pPr lvl="0">
              <a:buFont typeface="Wingdings" pitchFamily="2" charset="2"/>
              <a:buChar char="Ø"/>
            </a:pPr>
            <a:r>
              <a:rPr lang="en-US" b="1" dirty="0"/>
              <a:t>Use facial expressions</a:t>
            </a:r>
            <a:r>
              <a:rPr lang="en-US" dirty="0"/>
              <a:t> that convey empathy and concern (e.g., nodding, showing concern, smiling).</a:t>
            </a:r>
          </a:p>
          <a:p>
            <a:pPr lvl="0">
              <a:buFont typeface="Wingdings" pitchFamily="2" charset="2"/>
              <a:buChar char="Ø"/>
            </a:pPr>
            <a:endParaRPr lang="en-US" dirty="0"/>
          </a:p>
          <a:p>
            <a:pPr lvl="0">
              <a:buFont typeface="Wingdings" pitchFamily="2" charset="2"/>
              <a:buChar char="Ø"/>
            </a:pPr>
            <a:r>
              <a:rPr lang="en-US" b="1" dirty="0"/>
              <a:t>Remove physical barriers</a:t>
            </a:r>
            <a:r>
              <a:rPr lang="en-US" dirty="0"/>
              <a:t>, such as desks or other objects, to create a more open and comfortable space.</a:t>
            </a:r>
          </a:p>
          <a:p>
            <a:pPr lvl="0">
              <a:buFont typeface="Wingdings" pitchFamily="2" charset="2"/>
              <a:buChar char="Ø"/>
            </a:pPr>
            <a:endParaRPr lang="en-US" dirty="0"/>
          </a:p>
          <a:p>
            <a:pPr lvl="0">
              <a:buFont typeface="Wingdings" pitchFamily="2" charset="2"/>
              <a:buChar char="Ø"/>
            </a:pPr>
            <a:r>
              <a:rPr lang="en-US" b="1" dirty="0"/>
              <a:t>Appropriate use of touch</a:t>
            </a:r>
            <a:r>
              <a:rPr lang="en-US" dirty="0"/>
              <a:t>, such as a gentle touch on the arm, can be reassuring when culturally appropriate.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en-US" sz="4400" b="1" dirty="0">
                <a:solidFill>
                  <a:schemeClr val="bg1"/>
                </a:solidFill>
              </a:rPr>
              <a:t>Skill 1: Use Helpful Non-Verbal Communication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865632"/>
            <a:ext cx="8610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/>
              <a:t>Examples:</a:t>
            </a:r>
          </a:p>
          <a:p>
            <a:pPr>
              <a:buNone/>
            </a:pPr>
            <a:endParaRPr lang="en-US" dirty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"How are you feeding your baby?”</a:t>
            </a:r>
          </a:p>
          <a:p>
            <a:pPr lvl="1">
              <a:buFont typeface="Courier New" pitchFamily="49" charset="0"/>
              <a:buChar char="o"/>
            </a:pPr>
            <a:endParaRPr lang="en-US" dirty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"What challenges are you facing with breastfeeding?”</a:t>
            </a:r>
          </a:p>
          <a:p>
            <a:pPr lvl="1">
              <a:buFont typeface="Courier New" pitchFamily="49" charset="0"/>
              <a:buChar char="o"/>
            </a:pPr>
            <a:endParaRPr lang="en-US" dirty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"Can you tell me about your baby’s feeding routine?”</a:t>
            </a:r>
          </a:p>
          <a:p>
            <a:pPr lvl="1">
              <a:buFont typeface="Courier New" pitchFamily="49" charset="0"/>
              <a:buChar char="o"/>
            </a:pPr>
            <a:endParaRPr lang="en-US" dirty="0"/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"What are your thoughts on introducing complementary foods?”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Skill 2: Ask Open Questions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0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They provide deeper insight into the mother’s situation.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They help avoid yes/no answers that don’t offer useful information.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They foster a more natural and engaging conversation.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Why Open Questions Matter: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b="1" dirty="0"/>
              <a:t>Nodding</a:t>
            </a:r>
            <a:r>
              <a:rPr lang="en-US" dirty="0"/>
              <a:t> while the mother speaks to show you are following her.</a:t>
            </a:r>
          </a:p>
          <a:p>
            <a:pPr lvl="0"/>
            <a:endParaRPr lang="en-US" dirty="0"/>
          </a:p>
          <a:p>
            <a:pPr lvl="0"/>
            <a:r>
              <a:rPr lang="en-US" b="1" dirty="0"/>
              <a:t>Saying "Mm-hmm"</a:t>
            </a:r>
            <a:r>
              <a:rPr lang="en-US" dirty="0"/>
              <a:t> or “I understand” to acknowledge what she’s saying.</a:t>
            </a:r>
          </a:p>
          <a:p>
            <a:pPr lvl="0"/>
            <a:endParaRPr lang="en-US" dirty="0"/>
          </a:p>
          <a:p>
            <a:pPr lvl="0"/>
            <a:r>
              <a:rPr lang="en-US" b="1" dirty="0"/>
              <a:t>Smiling</a:t>
            </a:r>
            <a:r>
              <a:rPr lang="en-US" dirty="0"/>
              <a:t> to provide warmth and reassurance.</a:t>
            </a:r>
          </a:p>
          <a:p>
            <a:pPr lvl="0"/>
            <a:endParaRPr lang="en-US" dirty="0"/>
          </a:p>
          <a:p>
            <a:pPr lvl="0"/>
            <a:r>
              <a:rPr lang="en-US" b="1" dirty="0"/>
              <a:t>Using encouraging phrases</a:t>
            </a:r>
            <a:r>
              <a:rPr lang="en-US" dirty="0"/>
              <a:t> like "Tell me more" to invite further discussion.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Skill 3: Use Responses and Gestures that Show Interest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/>
              <a:t>Example of Reflecting Back:</a:t>
            </a:r>
            <a:endParaRPr lang="en-US" dirty="0"/>
          </a:p>
          <a:p>
            <a:pPr lvl="0"/>
            <a:r>
              <a:rPr lang="en-US" dirty="0"/>
              <a:t>Mother says: "I don’t know what to give my baby, she refuses everything.“</a:t>
            </a:r>
          </a:p>
          <a:p>
            <a:pPr lvl="0">
              <a:buNone/>
            </a:pPr>
            <a:endParaRPr lang="en-US" dirty="0"/>
          </a:p>
          <a:p>
            <a:pPr lvl="0"/>
            <a:r>
              <a:rPr lang="en-US" dirty="0"/>
              <a:t>You reflect: "Your baby is refusing all the food you offer her?"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Skill 4: Reflect Back What the Mother/Caregiver Says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1532</TotalTime>
  <Words>690</Words>
  <Application>Microsoft Office PowerPoint</Application>
  <PresentationFormat>On-screen Show (4:3)</PresentationFormat>
  <Paragraphs>94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Which response is most helpful?</vt:lpstr>
      <vt:lpstr>PowerPoint Presentation</vt:lpstr>
      <vt:lpstr>Which response is most helpful?</vt:lpstr>
      <vt:lpstr>Which response is most helpful?</vt:lpstr>
      <vt:lpstr>Counselling skills:  Building confidence and giving support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Pakistan Maternal Nutrition Strategy</dc:title>
  <dc:creator>Mak Printing Solution</dc:creator>
  <cp:lastModifiedBy>DELL</cp:lastModifiedBy>
  <cp:revision>12</cp:revision>
  <dcterms:created xsi:type="dcterms:W3CDTF">2006-08-16T00:00:00Z</dcterms:created>
  <dcterms:modified xsi:type="dcterms:W3CDTF">2025-07-06T05:37:04Z</dcterms:modified>
</cp:coreProperties>
</file>